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sldIdLst>
    <p:sldId id="516" r:id="rId3"/>
    <p:sldId id="517" r:id="rId4"/>
    <p:sldId id="518" r:id="rId5"/>
    <p:sldId id="520" r:id="rId6"/>
    <p:sldId id="521" r:id="rId7"/>
    <p:sldId id="522" r:id="rId8"/>
    <p:sldId id="523" r:id="rId9"/>
    <p:sldId id="524" r:id="rId10"/>
    <p:sldId id="525" r:id="rId11"/>
    <p:sldId id="519" r:id="rId12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나눔스퀘어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나눔스퀘어 ExtraBold" panose="020B0600000101010101" pitchFamily="50" charset="-127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2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AADB"/>
    <a:srgbClr val="6D6FC1"/>
    <a:srgbClr val="4A4CAC"/>
    <a:srgbClr val="09A460"/>
    <a:srgbClr val="8BC167"/>
    <a:srgbClr val="4D60AC"/>
    <a:srgbClr val="DCDFF0"/>
    <a:srgbClr val="F8BCD4"/>
    <a:srgbClr val="F09D2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6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872" y="108"/>
      </p:cViewPr>
      <p:guideLst>
        <p:guide orient="horz" pos="4178"/>
        <p:guide orient="horz" pos="663"/>
        <p:guide pos="2880"/>
        <p:guide orient="horz" pos="277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3" Type="http://schemas.openxmlformats.org/officeDocument/2006/relationships/image" Target="../media/image26.jpeg"/><Relationship Id="rId21" Type="http://schemas.openxmlformats.org/officeDocument/2006/relationships/image" Target="../media/image44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17" Type="http://schemas.openxmlformats.org/officeDocument/2006/relationships/image" Target="../media/image40.jpeg"/><Relationship Id="rId2" Type="http://schemas.openxmlformats.org/officeDocument/2006/relationships/image" Target="../media/image25.jpeg"/><Relationship Id="rId16" Type="http://schemas.openxmlformats.org/officeDocument/2006/relationships/image" Target="../media/image39.jpeg"/><Relationship Id="rId20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19" Type="http://schemas.openxmlformats.org/officeDocument/2006/relationships/image" Target="../media/image42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466F0AB-58DB-4B7B-8CAE-A585890B0A68}"/>
              </a:ext>
            </a:extLst>
          </p:cNvPr>
          <p:cNvSpPr/>
          <p:nvPr/>
        </p:nvSpPr>
        <p:spPr>
          <a:xfrm>
            <a:off x="4242816" y="2227596"/>
            <a:ext cx="509320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기후변화가</a:t>
            </a:r>
          </a:p>
          <a:p>
            <a:r>
              <a:rPr lang="ko-KR" altLang="en-US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일자리에 미치는 영향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EF2B011-DD25-4546-9C28-66A383F0FEF5}"/>
              </a:ext>
            </a:extLst>
          </p:cNvPr>
          <p:cNvGrpSpPr/>
          <p:nvPr/>
        </p:nvGrpSpPr>
        <p:grpSpPr>
          <a:xfrm>
            <a:off x="4344777" y="1820794"/>
            <a:ext cx="1819437" cy="406802"/>
            <a:chOff x="3220230" y="636662"/>
            <a:chExt cx="947402" cy="406802"/>
          </a:xfrm>
        </p:grpSpPr>
        <p:sp>
          <p:nvSpPr>
            <p:cNvPr id="9" name="모서리가 둥근 직사각형 91">
              <a:extLst>
                <a:ext uri="{FF2B5EF4-FFF2-40B4-BE49-F238E27FC236}">
                  <a16:creationId xmlns:a16="http://schemas.microsoft.com/office/drawing/2014/main" xmlns="" id="{6ED459B8-9811-4270-85E1-26E2BBE50E83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4C07167-ED8B-40ED-9A7A-E63E9C3C0B70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5-1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6886798" cy="1261884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기후변화가 사람들의 일자리에 미치는 영향을 알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주로 어떤 일자리가 기후변화의 영향을 받기 쉬운지 말할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C8D92CB-FA31-4E9F-919F-A69E379455B6}"/>
              </a:ext>
            </a:extLst>
          </p:cNvPr>
          <p:cNvSpPr txBox="1"/>
          <p:nvPr/>
        </p:nvSpPr>
        <p:spPr>
          <a:xfrm>
            <a:off x="-3238298" y="2274010"/>
            <a:ext cx="4042970" cy="400110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endParaRPr lang="en-US" altLang="ko-KR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E56E53-2AFB-4D91-BA89-7A3DAA3969B6}"/>
              </a:ext>
            </a:extLst>
          </p:cNvPr>
          <p:cNvSpPr txBox="1"/>
          <p:nvPr/>
        </p:nvSpPr>
        <p:spPr>
          <a:xfrm>
            <a:off x="-3238298" y="3218688"/>
            <a:ext cx="3933242" cy="400110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endParaRPr lang="en-US" altLang="ko-KR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38568" y="4200614"/>
            <a:ext cx="6617458" cy="2404582"/>
            <a:chOff x="1338568" y="4200614"/>
            <a:chExt cx="6617458" cy="2404582"/>
          </a:xfrm>
        </p:grpSpPr>
        <p:sp>
          <p:nvSpPr>
            <p:cNvPr id="10" name="사각형: 둥근 모서리 22">
              <a:extLst>
                <a:ext uri="{FF2B5EF4-FFF2-40B4-BE49-F238E27FC236}">
                  <a16:creationId xmlns:a16="http://schemas.microsoft.com/office/drawing/2014/main" xmlns="" id="{E00E5ED3-7454-4F22-AB73-FFB9D4A47993}"/>
                </a:ext>
              </a:extLst>
            </p:cNvPr>
            <p:cNvSpPr/>
            <p:nvPr/>
          </p:nvSpPr>
          <p:spPr>
            <a:xfrm flipH="1">
              <a:off x="1338568" y="4200614"/>
              <a:ext cx="4913950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17543" y="4458649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사라진 직업 알아보기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27496" y="5134820"/>
              <a:ext cx="5427908" cy="58477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 관련 단어 알아보기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일자리와 기후변화 연관성 찾기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28118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모둠별로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토론 내용 발표하기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사라진 직업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알아보기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403E3923-BAA5-48CC-B506-B3342C3946CB}"/>
              </a:ext>
            </a:extLst>
          </p:cNvPr>
          <p:cNvGrpSpPr/>
          <p:nvPr/>
        </p:nvGrpSpPr>
        <p:grpSpPr>
          <a:xfrm>
            <a:off x="398195" y="1765822"/>
            <a:ext cx="8347611" cy="4034292"/>
            <a:chOff x="398195" y="1765822"/>
            <a:chExt cx="8347611" cy="403429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1A067F75-1E0A-4FC8-AD26-B798CEF9AEEC}"/>
                </a:ext>
              </a:extLst>
            </p:cNvPr>
            <p:cNvSpPr/>
            <p:nvPr/>
          </p:nvSpPr>
          <p:spPr>
            <a:xfrm>
              <a:off x="398195" y="1765822"/>
              <a:ext cx="1930500" cy="1864535"/>
            </a:xfrm>
            <a:prstGeom prst="roundRect">
              <a:avLst>
                <a:gd name="adj" fmla="val 862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1F7A1D63-752E-4F10-AE0D-B78618ABEC39}"/>
                </a:ext>
              </a:extLst>
            </p:cNvPr>
            <p:cNvSpPr/>
            <p:nvPr/>
          </p:nvSpPr>
          <p:spPr>
            <a:xfrm>
              <a:off x="2537232" y="1765822"/>
              <a:ext cx="1930500" cy="1864535"/>
            </a:xfrm>
            <a:prstGeom prst="roundRect">
              <a:avLst>
                <a:gd name="adj" fmla="val 862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xmlns="" id="{4E5D78DE-83A4-4952-8E29-76B170980B8D}"/>
                </a:ext>
              </a:extLst>
            </p:cNvPr>
            <p:cNvSpPr/>
            <p:nvPr/>
          </p:nvSpPr>
          <p:spPr>
            <a:xfrm>
              <a:off x="4676269" y="1765822"/>
              <a:ext cx="1930500" cy="1864535"/>
            </a:xfrm>
            <a:prstGeom prst="roundRect">
              <a:avLst>
                <a:gd name="adj" fmla="val 862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xmlns="" id="{B2DD8B35-2C53-43D1-BCB1-28B17911D55A}"/>
                </a:ext>
              </a:extLst>
            </p:cNvPr>
            <p:cNvSpPr/>
            <p:nvPr/>
          </p:nvSpPr>
          <p:spPr>
            <a:xfrm>
              <a:off x="6815306" y="1765822"/>
              <a:ext cx="1930500" cy="1864535"/>
            </a:xfrm>
            <a:prstGeom prst="roundRect">
              <a:avLst>
                <a:gd name="adj" fmla="val 862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56624441-311B-4856-9A73-2D77BE2170BD}"/>
                </a:ext>
              </a:extLst>
            </p:cNvPr>
            <p:cNvSpPr/>
            <p:nvPr/>
          </p:nvSpPr>
          <p:spPr>
            <a:xfrm>
              <a:off x="886609" y="1856854"/>
              <a:ext cx="9536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마부</a:t>
              </a:r>
              <a:endPara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F71EC4AE-FBE1-43D2-A1B9-C2AF05D64ABA}"/>
                </a:ext>
              </a:extLst>
            </p:cNvPr>
            <p:cNvSpPr/>
            <p:nvPr/>
          </p:nvSpPr>
          <p:spPr>
            <a:xfrm>
              <a:off x="3025645" y="1856854"/>
              <a:ext cx="9536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보부상</a:t>
              </a:r>
              <a:endPara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9B75D2BB-E9E7-45ED-AD57-720C91109CA7}"/>
                </a:ext>
              </a:extLst>
            </p:cNvPr>
            <p:cNvSpPr/>
            <p:nvPr/>
          </p:nvSpPr>
          <p:spPr>
            <a:xfrm>
              <a:off x="4956145" y="1856854"/>
              <a:ext cx="13707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전화교환원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ECC0E209-F919-4BE3-A909-2EC2C924F005}"/>
                </a:ext>
              </a:extLst>
            </p:cNvPr>
            <p:cNvSpPr/>
            <p:nvPr/>
          </p:nvSpPr>
          <p:spPr>
            <a:xfrm>
              <a:off x="7023702" y="1856854"/>
              <a:ext cx="151371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버스 안내원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C64BD6F0-8EF4-4E20-8C2A-B7110E6017FA}"/>
                </a:ext>
              </a:extLst>
            </p:cNvPr>
            <p:cNvSpPr/>
            <p:nvPr/>
          </p:nvSpPr>
          <p:spPr>
            <a:xfrm>
              <a:off x="398195" y="3935047"/>
              <a:ext cx="1930500" cy="1864535"/>
            </a:xfrm>
            <a:prstGeom prst="roundRect">
              <a:avLst>
                <a:gd name="adj" fmla="val 862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0F651213-B6EE-40A2-ABFE-2CAF8291B631}"/>
                </a:ext>
              </a:extLst>
            </p:cNvPr>
            <p:cNvSpPr/>
            <p:nvPr/>
          </p:nvSpPr>
          <p:spPr>
            <a:xfrm>
              <a:off x="678072" y="4026079"/>
              <a:ext cx="13707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볼링핀 세터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xmlns="" id="{2B3AA0BD-857C-4DEB-95FB-2A0C8B71FE68}"/>
                </a:ext>
              </a:extLst>
            </p:cNvPr>
            <p:cNvSpPr/>
            <p:nvPr/>
          </p:nvSpPr>
          <p:spPr>
            <a:xfrm>
              <a:off x="2537232" y="3935047"/>
              <a:ext cx="1930500" cy="1864535"/>
            </a:xfrm>
            <a:prstGeom prst="roundRect">
              <a:avLst>
                <a:gd name="adj" fmla="val 862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CC21A748-0276-4491-AAAF-F08685E3BDAD}"/>
                </a:ext>
              </a:extLst>
            </p:cNvPr>
            <p:cNvSpPr/>
            <p:nvPr/>
          </p:nvSpPr>
          <p:spPr>
            <a:xfrm>
              <a:off x="2789725" y="4026079"/>
              <a:ext cx="142551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인간자명종</a:t>
              </a:r>
              <a:endPara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xmlns="" id="{3D335E21-23C5-4616-9FD3-ADD485801B91}"/>
                </a:ext>
              </a:extLst>
            </p:cNvPr>
            <p:cNvSpPr/>
            <p:nvPr/>
          </p:nvSpPr>
          <p:spPr>
            <a:xfrm>
              <a:off x="4676269" y="3935047"/>
              <a:ext cx="1930500" cy="1864535"/>
            </a:xfrm>
            <a:prstGeom prst="roundRect">
              <a:avLst>
                <a:gd name="adj" fmla="val 862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B1A55F64-A558-4501-8287-5B13DCDDE41A}"/>
                </a:ext>
              </a:extLst>
            </p:cNvPr>
            <p:cNvSpPr/>
            <p:nvPr/>
          </p:nvSpPr>
          <p:spPr>
            <a:xfrm>
              <a:off x="4837358" y="4026079"/>
              <a:ext cx="160832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가로등 점등사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xmlns="" id="{8FCD9D4B-A8C7-4649-A986-B00EF6E38A8B}"/>
                </a:ext>
              </a:extLst>
            </p:cNvPr>
            <p:cNvSpPr/>
            <p:nvPr/>
          </p:nvSpPr>
          <p:spPr>
            <a:xfrm>
              <a:off x="6815306" y="3935047"/>
              <a:ext cx="1930500" cy="1864535"/>
            </a:xfrm>
            <a:prstGeom prst="roundRect">
              <a:avLst>
                <a:gd name="adj" fmla="val 8622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C1C9ACBA-CE76-441D-A986-A8DA1ECF29D0}"/>
                </a:ext>
              </a:extLst>
            </p:cNvPr>
            <p:cNvSpPr/>
            <p:nvPr/>
          </p:nvSpPr>
          <p:spPr>
            <a:xfrm>
              <a:off x="7303720" y="4026079"/>
              <a:ext cx="9536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변사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ECD2F7E6-49F6-45A4-9C00-290ECC2B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269" y="4405011"/>
              <a:ext cx="1930500" cy="1395103"/>
            </a:xfrm>
            <a:prstGeom prst="round2SameRect">
              <a:avLst>
                <a:gd name="adj1" fmla="val 0"/>
                <a:gd name="adj2" fmla="val 11379"/>
              </a:avLst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F23BFFBB-824B-4D03-9131-543F3E77D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5305" y="4405542"/>
              <a:ext cx="1930500" cy="1394040"/>
            </a:xfrm>
            <a:prstGeom prst="round2SameRect">
              <a:avLst>
                <a:gd name="adj1" fmla="val 0"/>
                <a:gd name="adj2" fmla="val 11379"/>
              </a:avLst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8D920984-925C-4270-BAC7-919EC5DE4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37232" y="4405010"/>
              <a:ext cx="1930500" cy="1394572"/>
            </a:xfrm>
            <a:prstGeom prst="round2SameRect">
              <a:avLst>
                <a:gd name="adj1" fmla="val 0"/>
                <a:gd name="adj2" fmla="val 11379"/>
              </a:avLst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937EED74-48F7-4794-AEBC-26380E7F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8195" y="4405010"/>
              <a:ext cx="1930500" cy="1395104"/>
            </a:xfrm>
            <a:prstGeom prst="round2SameRect">
              <a:avLst>
                <a:gd name="adj1" fmla="val 0"/>
                <a:gd name="adj2" fmla="val 11379"/>
              </a:avLst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9FB83614-1EBC-4063-9B85-DA0FEAF3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76269" y="2239480"/>
              <a:ext cx="1930500" cy="1393385"/>
            </a:xfrm>
            <a:prstGeom prst="round2SameRect">
              <a:avLst>
                <a:gd name="adj1" fmla="val 0"/>
                <a:gd name="adj2" fmla="val 11379"/>
              </a:avLst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8A73FB98-7C2B-431A-8595-C6E15545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5306" y="2232025"/>
              <a:ext cx="1930500" cy="1397636"/>
            </a:xfrm>
            <a:prstGeom prst="round2SameRect">
              <a:avLst>
                <a:gd name="adj1" fmla="val 0"/>
                <a:gd name="adj2" fmla="val 11606"/>
              </a:avLst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7E035B62-769F-4976-91D7-9291E89E3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37232" y="2242683"/>
              <a:ext cx="1930500" cy="1386978"/>
            </a:xfrm>
            <a:prstGeom prst="round2SameRect">
              <a:avLst>
                <a:gd name="adj1" fmla="val 0"/>
                <a:gd name="adj2" fmla="val 11379"/>
              </a:avLst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9E18CBB7-45AC-421F-90A7-A042FDCAD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8195" y="2242684"/>
              <a:ext cx="1930500" cy="1386977"/>
            </a:xfrm>
            <a:prstGeom prst="round2SameRect">
              <a:avLst>
                <a:gd name="adj1" fmla="val 0"/>
                <a:gd name="adj2" fmla="val 11379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 관련 단어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알아보기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xmlns="" id="{2B227C92-2ACF-41ED-9704-DB14C6054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940888"/>
              </p:ext>
            </p:extLst>
          </p:nvPr>
        </p:nvGraphicFramePr>
        <p:xfrm>
          <a:off x="389274" y="1052512"/>
          <a:ext cx="8365452" cy="538947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94242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</a:tblGrid>
              <a:tr h="699419"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어울리지 않는 하나는</a:t>
                      </a:r>
                      <a:r>
                        <a:rPr lang="en-US" altLang="ko-KR" sz="24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?</a:t>
                      </a:r>
                      <a:endParaRPr lang="ko-KR" altLang="en-US" sz="24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69941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이유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99766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원인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석탄화력발전소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자동차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플라스틱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열대우림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99766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현상</a:t>
                      </a:r>
                      <a:r>
                        <a:rPr lang="en-US" altLang="ko-KR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(1)</a:t>
                      </a:r>
                      <a:endParaRPr lang="ko-KR" altLang="en-US" sz="18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폭염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한파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일교차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이상기온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99766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현상</a:t>
                      </a:r>
                      <a:r>
                        <a:rPr lang="en-US" altLang="ko-KR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(2)</a:t>
                      </a:r>
                      <a:endParaRPr lang="ko-KR" altLang="en-US" sz="18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해수면 상승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무지개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사막화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생물멸종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99766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대책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산불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자원순환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채식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재생에너지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9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일자리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연관성 찾기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xmlns="" id="{33EEBB4B-2412-4029-A9CC-08A84E52B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9644"/>
              </p:ext>
            </p:extLst>
          </p:nvPr>
        </p:nvGraphicFramePr>
        <p:xfrm>
          <a:off x="389274" y="1052513"/>
          <a:ext cx="8365452" cy="54059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91363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091363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091363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091363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</a:tblGrid>
              <a:tr h="18019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180198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180198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</a:tbl>
          </a:graphicData>
        </a:graphic>
      </p:graphicFrame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EE2C59A1-A591-4874-8230-E30B5D5D1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r="5700"/>
          <a:stretch/>
        </p:blipFill>
        <p:spPr>
          <a:xfrm>
            <a:off x="503208" y="1349520"/>
            <a:ext cx="1851040" cy="1470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840BB1-9FA1-42DA-9B07-8CED0A2B8110}"/>
              </a:ext>
            </a:extLst>
          </p:cNvPr>
          <p:cNvSpPr txBox="1"/>
          <p:nvPr/>
        </p:nvSpPr>
        <p:spPr>
          <a:xfrm>
            <a:off x="387350" y="898695"/>
            <a:ext cx="1143000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① 교사</a:t>
            </a:r>
          </a:p>
        </p:txBody>
      </p:sp>
      <p:pic>
        <p:nvPicPr>
          <p:cNvPr id="6" name="그림 5" descr="장난감이(가) 표시된 사진&#10;&#10;자동 생성된 설명">
            <a:extLst>
              <a:ext uri="{FF2B5EF4-FFF2-40B4-BE49-F238E27FC236}">
                <a16:creationId xmlns:a16="http://schemas.microsoft.com/office/drawing/2014/main" xmlns="" id="{5C15A7F4-FAFB-4107-B04A-C4437942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" r="6055"/>
          <a:stretch/>
        </p:blipFill>
        <p:spPr>
          <a:xfrm>
            <a:off x="2537632" y="1380652"/>
            <a:ext cx="1836248" cy="1438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44C430-1160-40D9-92DC-F03465D49948}"/>
              </a:ext>
            </a:extLst>
          </p:cNvPr>
          <p:cNvSpPr txBox="1"/>
          <p:nvPr/>
        </p:nvSpPr>
        <p:spPr>
          <a:xfrm>
            <a:off x="2483337" y="898695"/>
            <a:ext cx="1143000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② 의사</a:t>
            </a:r>
          </a:p>
        </p:txBody>
      </p: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xmlns="" id="{734CA0ED-A5A8-40FC-A46C-F21681F53E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r="1813"/>
          <a:stretch/>
        </p:blipFill>
        <p:spPr>
          <a:xfrm>
            <a:off x="4623475" y="1373125"/>
            <a:ext cx="1981112" cy="1446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15292B8-665F-4CD5-843F-984DDA5D95C9}"/>
              </a:ext>
            </a:extLst>
          </p:cNvPr>
          <p:cNvSpPr txBox="1"/>
          <p:nvPr/>
        </p:nvSpPr>
        <p:spPr>
          <a:xfrm>
            <a:off x="4571549" y="890457"/>
            <a:ext cx="1672564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③ 패션디자이너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148A701-7224-4FEC-A3FF-F8BAE84714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" r="5805"/>
          <a:stretch/>
        </p:blipFill>
        <p:spPr>
          <a:xfrm>
            <a:off x="6740293" y="1351678"/>
            <a:ext cx="1915303" cy="1467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0A919FE-7465-41F7-BF51-012F34A32E0E}"/>
              </a:ext>
            </a:extLst>
          </p:cNvPr>
          <p:cNvSpPr txBox="1"/>
          <p:nvPr/>
        </p:nvSpPr>
        <p:spPr>
          <a:xfrm>
            <a:off x="6663137" y="890457"/>
            <a:ext cx="1672564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④ 조경관리사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D7B0C8B-5CEB-484C-9B55-1E111878DD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" y="3241232"/>
            <a:ext cx="2051121" cy="137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296C99-02A8-44CE-AE83-40DE3803C67F}"/>
              </a:ext>
            </a:extLst>
          </p:cNvPr>
          <p:cNvSpPr txBox="1"/>
          <p:nvPr/>
        </p:nvSpPr>
        <p:spPr>
          <a:xfrm>
            <a:off x="387350" y="2698883"/>
            <a:ext cx="1143000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⑤ 어부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258C055-05BF-4D74-BBEF-E1C93E1E3FC7}"/>
              </a:ext>
            </a:extLst>
          </p:cNvPr>
          <p:cNvSpPr txBox="1"/>
          <p:nvPr/>
        </p:nvSpPr>
        <p:spPr>
          <a:xfrm>
            <a:off x="2483337" y="2698883"/>
            <a:ext cx="1750392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⑥ 사회복지사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31783F7-42F6-4E50-9022-60A33863BAF9}"/>
              </a:ext>
            </a:extLst>
          </p:cNvPr>
          <p:cNvSpPr txBox="1"/>
          <p:nvPr/>
        </p:nvSpPr>
        <p:spPr>
          <a:xfrm>
            <a:off x="6663137" y="2698883"/>
            <a:ext cx="1672564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⑧ 옷 판매원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7382377-419A-4FFF-B1C4-0B2E56EBF9A1}"/>
              </a:ext>
            </a:extLst>
          </p:cNvPr>
          <p:cNvSpPr txBox="1"/>
          <p:nvPr/>
        </p:nvSpPr>
        <p:spPr>
          <a:xfrm>
            <a:off x="387350" y="4491739"/>
            <a:ext cx="1143000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⑨ 건축가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B9DBAAF-0F39-4C2D-B57C-60A9B5E5B71E}"/>
              </a:ext>
            </a:extLst>
          </p:cNvPr>
          <p:cNvSpPr txBox="1"/>
          <p:nvPr/>
        </p:nvSpPr>
        <p:spPr>
          <a:xfrm>
            <a:off x="2483337" y="4491739"/>
            <a:ext cx="1750392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⑩ 과학자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414B189-1345-49CE-90A6-1F12D0107E0E}"/>
              </a:ext>
            </a:extLst>
          </p:cNvPr>
          <p:cNvSpPr txBox="1"/>
          <p:nvPr/>
        </p:nvSpPr>
        <p:spPr>
          <a:xfrm>
            <a:off x="4571549" y="4491739"/>
            <a:ext cx="1672564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⑪ 요리사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A394FB6-2A1B-417D-95A9-2AF2434DA8E6}"/>
              </a:ext>
            </a:extLst>
          </p:cNvPr>
          <p:cNvSpPr txBox="1"/>
          <p:nvPr/>
        </p:nvSpPr>
        <p:spPr>
          <a:xfrm>
            <a:off x="6663137" y="4491739"/>
            <a:ext cx="1672564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⑫ 농부</a:t>
            </a:r>
            <a:endParaRPr lang="ko-KR" altLang="en-US" sz="1800" kern="1200" spc="-80" baseline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4B94DA7-5DD6-416A-ADAC-2B94776C43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r="5746"/>
          <a:stretch/>
        </p:blipFill>
        <p:spPr>
          <a:xfrm>
            <a:off x="2599694" y="3235334"/>
            <a:ext cx="1774186" cy="13837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2F8152F-87B4-4176-8325-542ABAA6096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r="8568"/>
          <a:stretch/>
        </p:blipFill>
        <p:spPr>
          <a:xfrm>
            <a:off x="4721979" y="3104141"/>
            <a:ext cx="1763897" cy="15149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B2062E9-5114-47A8-85AB-D50A489A8350}"/>
              </a:ext>
            </a:extLst>
          </p:cNvPr>
          <p:cNvSpPr txBox="1"/>
          <p:nvPr/>
        </p:nvSpPr>
        <p:spPr>
          <a:xfrm>
            <a:off x="4571549" y="2698883"/>
            <a:ext cx="1672564" cy="48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⑦ 수의사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AEE638B-7597-4545-B5CC-3E21494664E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2" t="13444" r="15222"/>
          <a:stretch/>
        </p:blipFill>
        <p:spPr>
          <a:xfrm>
            <a:off x="6792899" y="3205663"/>
            <a:ext cx="1660905" cy="14134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F489FB5B-C07F-42BA-8C11-BEB12AC67FE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1" t="7153" r="18171"/>
          <a:stretch/>
        </p:blipFill>
        <p:spPr>
          <a:xfrm>
            <a:off x="692014" y="5024848"/>
            <a:ext cx="1353334" cy="1398411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E1E401C-1BCD-443E-86E4-38BB63E77ED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6780" r="16431"/>
          <a:stretch/>
        </p:blipFill>
        <p:spPr>
          <a:xfrm>
            <a:off x="2739319" y="5004235"/>
            <a:ext cx="1494410" cy="14190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E512AC11-8349-4C94-813D-627B5B7B353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7" t="10210" r="16977"/>
          <a:stretch/>
        </p:blipFill>
        <p:spPr>
          <a:xfrm>
            <a:off x="4860809" y="5004235"/>
            <a:ext cx="1483432" cy="1419024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E62D290-8C69-43A5-BCA4-A581EEC1B97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7" r="19737" b="4823"/>
          <a:stretch/>
        </p:blipFill>
        <p:spPr>
          <a:xfrm>
            <a:off x="7061309" y="5004233"/>
            <a:ext cx="1307227" cy="14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7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직업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기후변화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단어 연결하기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xmlns="" id="{26BE71B4-177C-4F97-8E09-F29199F9F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611015"/>
              </p:ext>
            </p:extLst>
          </p:nvPr>
        </p:nvGraphicFramePr>
        <p:xfrm>
          <a:off x="389278" y="1055144"/>
          <a:ext cx="8365450" cy="54527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73090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1673090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1673090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1673090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1673090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</a:tblGrid>
              <a:tr h="136318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136318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136318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136318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pic>
        <p:nvPicPr>
          <p:cNvPr id="5" name="그림 4" descr="하늘, 실외, 자연, 모래언덕이(가) 표시된 사진&#10;&#10;자동 생성된 설명">
            <a:extLst>
              <a:ext uri="{FF2B5EF4-FFF2-40B4-BE49-F238E27FC236}">
                <a16:creationId xmlns:a16="http://schemas.microsoft.com/office/drawing/2014/main" xmlns="" id="{0434B707-86EA-40EF-A2F2-A47AAEA468E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6" y="5165828"/>
            <a:ext cx="1656000" cy="13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968B4E-2F6F-497D-A749-FB4C890D5A5E}"/>
              </a:ext>
            </a:extLst>
          </p:cNvPr>
          <p:cNvSpPr txBox="1"/>
          <p:nvPr/>
        </p:nvSpPr>
        <p:spPr>
          <a:xfrm>
            <a:off x="414782" y="5025298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40B790A-D649-4CCD-A543-20A7EA1A433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3380" y="5165828"/>
            <a:ext cx="1656000" cy="13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CDD2572-FF7C-45AE-8060-536909868F17}"/>
              </a:ext>
            </a:extLst>
          </p:cNvPr>
          <p:cNvSpPr txBox="1"/>
          <p:nvPr/>
        </p:nvSpPr>
        <p:spPr>
          <a:xfrm>
            <a:off x="2087286" y="5025298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생물멸종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74DE2DB-C2FD-4456-8255-5699476DC8E8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884" y="5165828"/>
            <a:ext cx="1656000" cy="13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F3B7C7B-C29D-4702-B53B-D939B0AEAD9B}"/>
              </a:ext>
            </a:extLst>
          </p:cNvPr>
          <p:cNvSpPr txBox="1"/>
          <p:nvPr/>
        </p:nvSpPr>
        <p:spPr>
          <a:xfrm>
            <a:off x="3745884" y="5006467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폭설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075FC45-5984-47D3-95F8-E647FBBDF10A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8388" y="5165827"/>
            <a:ext cx="1656000" cy="133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096E9FC-7E89-4299-BCE8-9DEE811C9BA2}"/>
              </a:ext>
            </a:extLst>
          </p:cNvPr>
          <p:cNvSpPr txBox="1"/>
          <p:nvPr/>
        </p:nvSpPr>
        <p:spPr>
          <a:xfrm>
            <a:off x="5432294" y="5025298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산불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201DF7B-BD86-4497-8CE1-1A45F9777F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0892" y="5471860"/>
            <a:ext cx="1647000" cy="1024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E5EC015-39F3-4B38-A096-356CEBC01C5E}"/>
              </a:ext>
            </a:extLst>
          </p:cNvPr>
          <p:cNvSpPr txBox="1"/>
          <p:nvPr/>
        </p:nvSpPr>
        <p:spPr>
          <a:xfrm>
            <a:off x="7104798" y="5025298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바이러스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EB3916F-F065-45A0-A96F-83E64DA25A0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8"/>
          <a:stretch/>
        </p:blipFill>
        <p:spPr>
          <a:xfrm>
            <a:off x="476124" y="4094246"/>
            <a:ext cx="1496504" cy="1036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40EFAF5-6176-4785-A955-0DB5981B75A9}"/>
              </a:ext>
            </a:extLst>
          </p:cNvPr>
          <p:cNvSpPr txBox="1"/>
          <p:nvPr/>
        </p:nvSpPr>
        <p:spPr>
          <a:xfrm>
            <a:off x="414782" y="3636079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에너지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8DF8130-5606-4995-8F1D-9536EA938D6B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3380" y="3809560"/>
            <a:ext cx="1656000" cy="133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A0780EB-9F76-45D8-AFEF-26490906F49C}"/>
              </a:ext>
            </a:extLst>
          </p:cNvPr>
          <p:cNvSpPr txBox="1"/>
          <p:nvPr/>
        </p:nvSpPr>
        <p:spPr>
          <a:xfrm>
            <a:off x="2087285" y="3636079"/>
            <a:ext cx="1493025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토지이용변화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97806F9-27D9-4450-B568-DC06522B3B92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884" y="3809560"/>
            <a:ext cx="1656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EDE3EEE-D875-432A-9851-92E13A04BD44}"/>
              </a:ext>
            </a:extLst>
          </p:cNvPr>
          <p:cNvSpPr txBox="1"/>
          <p:nvPr/>
        </p:nvSpPr>
        <p:spPr>
          <a:xfrm>
            <a:off x="3759790" y="3636079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태풍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20840F8-71EF-4BE3-88A7-6A2005057E6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6088" r="12592" b="13264"/>
          <a:stretch/>
        </p:blipFill>
        <p:spPr>
          <a:xfrm>
            <a:off x="5453292" y="4219790"/>
            <a:ext cx="1577192" cy="8588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41FFFEB-C0B1-4F42-A60C-2C4AE976F9F8}"/>
              </a:ext>
            </a:extLst>
          </p:cNvPr>
          <p:cNvSpPr txBox="1"/>
          <p:nvPr/>
        </p:nvSpPr>
        <p:spPr>
          <a:xfrm>
            <a:off x="5432294" y="3636079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기온 상승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D963ACF-CD70-49D3-A15E-7FEADEEE7834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0892" y="3793083"/>
            <a:ext cx="1656000" cy="133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D186D19-7B4A-4F06-AF64-0DB868238E57}"/>
              </a:ext>
            </a:extLst>
          </p:cNvPr>
          <p:cNvSpPr txBox="1"/>
          <p:nvPr/>
        </p:nvSpPr>
        <p:spPr>
          <a:xfrm>
            <a:off x="7104798" y="3636079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폐기물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CB456FA8-72AC-4719-9357-8DD92F068B87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457" y="2442100"/>
            <a:ext cx="1656000" cy="133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37ED2D9-35E7-417A-9262-B967E558374D}"/>
              </a:ext>
            </a:extLst>
          </p:cNvPr>
          <p:cNvSpPr txBox="1"/>
          <p:nvPr/>
        </p:nvSpPr>
        <p:spPr>
          <a:xfrm>
            <a:off x="414782" y="2271573"/>
            <a:ext cx="1359154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해수면 상승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885C8BC2-8411-41C7-B210-93F0B58C9CC7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3380" y="2436817"/>
            <a:ext cx="1656000" cy="1332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673B91B-B785-4CBF-B9D8-807EE112EBCF}"/>
              </a:ext>
            </a:extLst>
          </p:cNvPr>
          <p:cNvSpPr txBox="1"/>
          <p:nvPr/>
        </p:nvSpPr>
        <p:spPr>
          <a:xfrm>
            <a:off x="2087286" y="2271573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미세먼지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DAADC990-D131-4CE6-A148-096E31C9BA8F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884" y="2436816"/>
            <a:ext cx="1656000" cy="1332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FD40E45-3CAA-418C-92A9-4AE9C9E248E9}"/>
              </a:ext>
            </a:extLst>
          </p:cNvPr>
          <p:cNvSpPr txBox="1"/>
          <p:nvPr/>
        </p:nvSpPr>
        <p:spPr>
          <a:xfrm>
            <a:off x="3759790" y="2271573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산사태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04C41138-D351-47BF-950A-969479EB6D8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8388" y="2677126"/>
            <a:ext cx="1647000" cy="10544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3929707-DC07-430D-93FD-F6029625A188}"/>
              </a:ext>
            </a:extLst>
          </p:cNvPr>
          <p:cNvSpPr txBox="1"/>
          <p:nvPr/>
        </p:nvSpPr>
        <p:spPr>
          <a:xfrm>
            <a:off x="5432293" y="2271573"/>
            <a:ext cx="1506931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미세플라스틱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DB70A712-CDB4-44F7-ACCE-20E33C2E671C}"/>
              </a:ext>
            </a:extLst>
          </p:cNvPr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0476" y="2429484"/>
            <a:ext cx="1656000" cy="1332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A78369B-445D-41FB-997F-8415C3EC2B7C}"/>
              </a:ext>
            </a:extLst>
          </p:cNvPr>
          <p:cNvSpPr txBox="1"/>
          <p:nvPr/>
        </p:nvSpPr>
        <p:spPr>
          <a:xfrm>
            <a:off x="7104798" y="2271573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수질오염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0213B251-B1F1-4222-A5BF-71A765CDD7A3}"/>
              </a:ext>
            </a:extLst>
          </p:cNvPr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638" y="1064287"/>
            <a:ext cx="1657407" cy="1332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D61057C-82C2-4604-9F87-7AF9020A5741}"/>
              </a:ext>
            </a:extLst>
          </p:cNvPr>
          <p:cNvSpPr txBox="1"/>
          <p:nvPr/>
        </p:nvSpPr>
        <p:spPr>
          <a:xfrm>
            <a:off x="414782" y="899736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폭염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220EB2B7-E9E1-4683-9017-308827EE9783}"/>
              </a:ext>
            </a:extLst>
          </p:cNvPr>
          <p:cNvPicPr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3048" y="1288813"/>
            <a:ext cx="1656000" cy="110747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CC3122-70CC-40E8-AE9A-15D4134F7302}"/>
              </a:ext>
            </a:extLst>
          </p:cNvPr>
          <p:cNvSpPr txBox="1"/>
          <p:nvPr/>
        </p:nvSpPr>
        <p:spPr>
          <a:xfrm>
            <a:off x="2087286" y="899736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국제분쟁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60372936-6FC9-443B-B133-A34B69F49EA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5884" y="1288813"/>
            <a:ext cx="1647000" cy="105448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7C52F8F-AE5E-47D4-9376-FC14B477AD1B}"/>
              </a:ext>
            </a:extLst>
          </p:cNvPr>
          <p:cNvSpPr txBox="1"/>
          <p:nvPr/>
        </p:nvSpPr>
        <p:spPr>
          <a:xfrm>
            <a:off x="3759790" y="899736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수질변화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A974D662-0FA0-47BE-99CA-B38B8E4F16CC}"/>
              </a:ext>
            </a:extLst>
          </p:cNvPr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150" y="1072525"/>
            <a:ext cx="1656000" cy="1332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168B6B9-A7F7-4F49-851A-C3056FC34BC5}"/>
              </a:ext>
            </a:extLst>
          </p:cNvPr>
          <p:cNvSpPr txBox="1"/>
          <p:nvPr/>
        </p:nvSpPr>
        <p:spPr>
          <a:xfrm>
            <a:off x="5432294" y="899736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홍수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064F5442-E55E-4288-B355-78416609C04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0892" y="1265874"/>
            <a:ext cx="1647000" cy="11304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3E2ACAF-1FF4-4E79-880F-0FF88F4F9188}"/>
              </a:ext>
            </a:extLst>
          </p:cNvPr>
          <p:cNvSpPr txBox="1"/>
          <p:nvPr/>
        </p:nvSpPr>
        <p:spPr>
          <a:xfrm>
            <a:off x="7104798" y="899736"/>
            <a:ext cx="1143000" cy="48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식량부족</a:t>
            </a:r>
          </a:p>
        </p:txBody>
      </p:sp>
    </p:spTree>
    <p:extLst>
      <p:ext uri="{BB962C8B-B14F-4D97-AF65-F5344CB8AC3E}">
        <p14:creationId xmlns:p14="http://schemas.microsoft.com/office/powerpoint/2010/main" val="198519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내가 고른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카드 확인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9AB8432-4059-450B-ABAD-DBCADC43E33C}"/>
              </a:ext>
            </a:extLst>
          </p:cNvPr>
          <p:cNvGrpSpPr/>
          <p:nvPr/>
        </p:nvGrpSpPr>
        <p:grpSpPr>
          <a:xfrm>
            <a:off x="3534938" y="2686100"/>
            <a:ext cx="2144133" cy="1811336"/>
            <a:chOff x="3633792" y="2991930"/>
            <a:chExt cx="1884897" cy="16172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9ACADC54-2423-4A37-91F0-A5E8718F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792" y="2991930"/>
              <a:ext cx="1884897" cy="159168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FF9BFBE-C289-44F5-958C-3D84AA44B1E2}"/>
                </a:ext>
              </a:extLst>
            </p:cNvPr>
            <p:cNvSpPr txBox="1"/>
            <p:nvPr/>
          </p:nvSpPr>
          <p:spPr>
            <a:xfrm>
              <a:off x="3633793" y="4083942"/>
              <a:ext cx="1197288" cy="5252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800" b="1" spc="-8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어부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46A20D4-B668-4E8D-8E27-23A538346EA7}"/>
              </a:ext>
            </a:extLst>
          </p:cNvPr>
          <p:cNvGrpSpPr/>
          <p:nvPr/>
        </p:nvGrpSpPr>
        <p:grpSpPr>
          <a:xfrm>
            <a:off x="1286200" y="1617598"/>
            <a:ext cx="2181930" cy="1782703"/>
            <a:chOff x="2337900" y="272072"/>
            <a:chExt cx="1918124" cy="159168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DD9BA099-F93F-4CF9-BD45-935E09696655}"/>
                </a:ext>
              </a:extLst>
            </p:cNvPr>
            <p:cNvGrpSpPr/>
            <p:nvPr/>
          </p:nvGrpSpPr>
          <p:grpSpPr>
            <a:xfrm>
              <a:off x="2362644" y="272072"/>
              <a:ext cx="1893380" cy="1591686"/>
              <a:chOff x="2362644" y="272072"/>
              <a:chExt cx="1893380" cy="159168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D29F9387-2DE6-4E07-BB60-208638422A49}"/>
                  </a:ext>
                </a:extLst>
              </p:cNvPr>
              <p:cNvSpPr/>
              <p:nvPr/>
            </p:nvSpPr>
            <p:spPr>
              <a:xfrm>
                <a:off x="2362646" y="272072"/>
                <a:ext cx="1893378" cy="15916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xmlns="" id="{E8441597-AF27-45E3-87AC-D1EE8ACB3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0" t="16088" r="12592" b="13264"/>
              <a:stretch/>
            </p:blipFill>
            <p:spPr>
              <a:xfrm>
                <a:off x="2362644" y="530663"/>
                <a:ext cx="1893380" cy="113964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06512B5F-2F03-4DD9-BCF7-CE399139894C}"/>
                </a:ext>
              </a:extLst>
            </p:cNvPr>
            <p:cNvSpPr txBox="1"/>
            <p:nvPr/>
          </p:nvSpPr>
          <p:spPr>
            <a:xfrm>
              <a:off x="2337900" y="1140818"/>
              <a:ext cx="1757010" cy="708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sz="2800" spc="-8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effectLst>
                    <a:glow rad="63500">
                      <a:schemeClr val="bg1">
                        <a:alpha val="59000"/>
                      </a:schemeClr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기온상승</a:t>
              </a:r>
              <a:endParaRPr lang="en-US" altLang="ko-KR" sz="28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EBF74051-0FD9-4E15-B9CD-F5A33EBC1621}"/>
              </a:ext>
            </a:extLst>
          </p:cNvPr>
          <p:cNvGrpSpPr/>
          <p:nvPr/>
        </p:nvGrpSpPr>
        <p:grpSpPr>
          <a:xfrm>
            <a:off x="5734613" y="1617598"/>
            <a:ext cx="2181930" cy="1782703"/>
            <a:chOff x="2337900" y="272072"/>
            <a:chExt cx="1918124" cy="159168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36A1D6FC-017D-4F5C-9B4F-F900BE21E88F}"/>
                </a:ext>
              </a:extLst>
            </p:cNvPr>
            <p:cNvGrpSpPr/>
            <p:nvPr/>
          </p:nvGrpSpPr>
          <p:grpSpPr>
            <a:xfrm>
              <a:off x="2362644" y="272072"/>
              <a:ext cx="1893380" cy="1591686"/>
              <a:chOff x="2362644" y="272072"/>
              <a:chExt cx="1893380" cy="159168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2ED00EDA-3D5E-48E1-8C4C-BE7402318236}"/>
                  </a:ext>
                </a:extLst>
              </p:cNvPr>
              <p:cNvSpPr/>
              <p:nvPr/>
            </p:nvSpPr>
            <p:spPr>
              <a:xfrm>
                <a:off x="2362646" y="272072"/>
                <a:ext cx="1893378" cy="15916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xmlns="" id="{65A354EB-69AE-4692-955B-DB99E6C37E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72" b="7472"/>
              <a:stretch/>
            </p:blipFill>
            <p:spPr>
              <a:xfrm>
                <a:off x="2362644" y="272072"/>
                <a:ext cx="1893380" cy="113964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AFD8D20-6025-4B40-8A35-797913B1D777}"/>
                </a:ext>
              </a:extLst>
            </p:cNvPr>
            <p:cNvSpPr txBox="1"/>
            <p:nvPr/>
          </p:nvSpPr>
          <p:spPr>
            <a:xfrm>
              <a:off x="2337900" y="1217018"/>
              <a:ext cx="1884897" cy="6207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sz="2400" spc="-8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effectLst>
                    <a:glow rad="63500">
                      <a:schemeClr val="bg1">
                        <a:alpha val="59000"/>
                      </a:schemeClr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미세플라스틱</a:t>
              </a:r>
              <a:endParaRPr lang="en-US" altLang="ko-KR" sz="24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FECEA6E1-81CC-4478-A86A-4C00AF1F0BAF}"/>
              </a:ext>
            </a:extLst>
          </p:cNvPr>
          <p:cNvGrpSpPr/>
          <p:nvPr/>
        </p:nvGrpSpPr>
        <p:grpSpPr>
          <a:xfrm>
            <a:off x="1286200" y="3832436"/>
            <a:ext cx="2181930" cy="1835196"/>
            <a:chOff x="2337900" y="272072"/>
            <a:chExt cx="1918124" cy="163855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B296DE28-2130-4307-9984-1A9E361E846E}"/>
                </a:ext>
              </a:extLst>
            </p:cNvPr>
            <p:cNvGrpSpPr/>
            <p:nvPr/>
          </p:nvGrpSpPr>
          <p:grpSpPr>
            <a:xfrm>
              <a:off x="2362644" y="272072"/>
              <a:ext cx="1893380" cy="1591686"/>
              <a:chOff x="2362644" y="272072"/>
              <a:chExt cx="1893380" cy="159168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0EA19335-5AD0-43AD-93F5-E425224889CB}"/>
                  </a:ext>
                </a:extLst>
              </p:cNvPr>
              <p:cNvSpPr/>
              <p:nvPr/>
            </p:nvSpPr>
            <p:spPr>
              <a:xfrm>
                <a:off x="2362646" y="272072"/>
                <a:ext cx="1893378" cy="15916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12BB89C3-C362-4D80-AB9F-F22BFBFA90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32" b="7832"/>
              <a:stretch/>
            </p:blipFill>
            <p:spPr>
              <a:xfrm>
                <a:off x="2362644" y="272072"/>
                <a:ext cx="1893380" cy="1130676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A3CCA15-6F64-46C5-9C64-2885408F5F82}"/>
                </a:ext>
              </a:extLst>
            </p:cNvPr>
            <p:cNvSpPr txBox="1"/>
            <p:nvPr/>
          </p:nvSpPr>
          <p:spPr>
            <a:xfrm>
              <a:off x="2337900" y="1201778"/>
              <a:ext cx="1196344" cy="708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sz="2800" spc="-8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effectLst>
                    <a:glow rad="63500">
                      <a:schemeClr val="bg1">
                        <a:alpha val="59000"/>
                      </a:schemeClr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폭  염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841541F5-41E3-443E-B4C7-B127695363BF}"/>
              </a:ext>
            </a:extLst>
          </p:cNvPr>
          <p:cNvGrpSpPr/>
          <p:nvPr/>
        </p:nvGrpSpPr>
        <p:grpSpPr>
          <a:xfrm>
            <a:off x="5734612" y="3832435"/>
            <a:ext cx="2181931" cy="1835197"/>
            <a:chOff x="2337899" y="272071"/>
            <a:chExt cx="1918125" cy="163855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E18BA6CF-5C83-48E2-AC3B-86D886010818}"/>
                </a:ext>
              </a:extLst>
            </p:cNvPr>
            <p:cNvGrpSpPr/>
            <p:nvPr/>
          </p:nvGrpSpPr>
          <p:grpSpPr>
            <a:xfrm>
              <a:off x="2362644" y="272071"/>
              <a:ext cx="1893380" cy="1591687"/>
              <a:chOff x="2362644" y="272071"/>
              <a:chExt cx="1893380" cy="159168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797E8ABB-BDC6-4B0A-A0F7-958AB28DCBD4}"/>
                  </a:ext>
                </a:extLst>
              </p:cNvPr>
              <p:cNvSpPr/>
              <p:nvPr/>
            </p:nvSpPr>
            <p:spPr>
              <a:xfrm>
                <a:off x="2362646" y="272072"/>
                <a:ext cx="1893378" cy="15916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xmlns="" id="{8DC7C799-19FD-47A6-BA38-364848247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47" b="8747"/>
              <a:stretch/>
            </p:blipFill>
            <p:spPr>
              <a:xfrm>
                <a:off x="2362644" y="272071"/>
                <a:ext cx="1893380" cy="1591686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9D8BAE2-AAE3-4740-9160-A9CD9BAE502E}"/>
                </a:ext>
              </a:extLst>
            </p:cNvPr>
            <p:cNvSpPr txBox="1"/>
            <p:nvPr/>
          </p:nvSpPr>
          <p:spPr>
            <a:xfrm>
              <a:off x="2337899" y="1201778"/>
              <a:ext cx="1496159" cy="708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sz="28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effectLst>
                    <a:glow rad="63500">
                      <a:schemeClr val="bg1">
                        <a:alpha val="59000"/>
                      </a:schemeClr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생물멸종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87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영향이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클까요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xmlns="" id="{24E478AA-8493-44BE-9870-D9BF4C756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617816"/>
              </p:ext>
            </p:extLst>
          </p:nvPr>
        </p:nvGraphicFramePr>
        <p:xfrm>
          <a:off x="389274" y="1052513"/>
          <a:ext cx="8365452" cy="5373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33302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1344168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5087982">
                  <a:extLst>
                    <a:ext uri="{9D8B030D-6E8A-4147-A177-3AD203B41FA5}">
                      <a16:colId xmlns:a16="http://schemas.microsoft.com/office/drawing/2014/main" xmlns="" val="1573051035"/>
                    </a:ext>
                  </a:extLst>
                </a:gridCol>
              </a:tblGrid>
              <a:tr h="70265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3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선택한 직업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3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영향을 미치는 기후 위기 카드</a:t>
                      </a:r>
                      <a:endParaRPr lang="ko-KR" altLang="en-US" sz="2300"/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934070">
                <a:tc rowSpan="5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b="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93407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93407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93407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93407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62714CE-25B5-4DA2-969C-8E2904137BC6}"/>
              </a:ext>
            </a:extLst>
          </p:cNvPr>
          <p:cNvGrpSpPr/>
          <p:nvPr/>
        </p:nvGrpSpPr>
        <p:grpSpPr>
          <a:xfrm>
            <a:off x="684930" y="2572910"/>
            <a:ext cx="1357231" cy="1557707"/>
            <a:chOff x="608730" y="2496710"/>
            <a:chExt cx="1357231" cy="15577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2B68C83-4A7B-4BDB-94D9-1B25CA07F94C}"/>
                </a:ext>
              </a:extLst>
            </p:cNvPr>
            <p:cNvSpPr txBox="1"/>
            <p:nvPr/>
          </p:nvSpPr>
          <p:spPr>
            <a:xfrm>
              <a:off x="608730" y="2496710"/>
              <a:ext cx="1200627" cy="3746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8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예시</a:t>
              </a:r>
              <a:r>
                <a:rPr lang="en-US" altLang="ko-KR" spc="-8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pc="-8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FCA556B0-02EF-4A59-B5B5-1CF993372808}"/>
                </a:ext>
              </a:extLst>
            </p:cNvPr>
            <p:cNvGrpSpPr/>
            <p:nvPr/>
          </p:nvGrpSpPr>
          <p:grpSpPr>
            <a:xfrm>
              <a:off x="608731" y="2908316"/>
              <a:ext cx="1357230" cy="1146101"/>
              <a:chOff x="3633792" y="2991930"/>
              <a:chExt cx="1884897" cy="159168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xmlns="" id="{B75102ED-E3E9-41E1-9E1A-AF262CF4F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3792" y="2991930"/>
                <a:ext cx="1884897" cy="159168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6088B97F-2A56-41EF-A6B8-BA6CE15A3CB6}"/>
                  </a:ext>
                </a:extLst>
              </p:cNvPr>
              <p:cNvSpPr txBox="1"/>
              <p:nvPr/>
            </p:nvSpPr>
            <p:spPr>
              <a:xfrm>
                <a:off x="3633793" y="3872681"/>
                <a:ext cx="1197289" cy="525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800" b="1" spc="-8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어부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2BD31733-9C90-4A42-9B41-BEA2BD199BBA}"/>
              </a:ext>
            </a:extLst>
          </p:cNvPr>
          <p:cNvGrpSpPr/>
          <p:nvPr/>
        </p:nvGrpSpPr>
        <p:grpSpPr>
          <a:xfrm>
            <a:off x="3791598" y="1844205"/>
            <a:ext cx="2923879" cy="777921"/>
            <a:chOff x="2362642" y="123404"/>
            <a:chExt cx="5781269" cy="174035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141B5D9A-C2F9-4F10-9ECC-8AE1F2FF08D6}"/>
                </a:ext>
              </a:extLst>
            </p:cNvPr>
            <p:cNvGrpSpPr/>
            <p:nvPr/>
          </p:nvGrpSpPr>
          <p:grpSpPr>
            <a:xfrm>
              <a:off x="2362642" y="123404"/>
              <a:ext cx="2070230" cy="1740354"/>
              <a:chOff x="2362642" y="123404"/>
              <a:chExt cx="2070230" cy="1740354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69B6FF42-492C-4963-A5AE-E187059CFBB9}"/>
                  </a:ext>
                </a:extLst>
              </p:cNvPr>
              <p:cNvSpPr/>
              <p:nvPr/>
            </p:nvSpPr>
            <p:spPr>
              <a:xfrm>
                <a:off x="2362646" y="123404"/>
                <a:ext cx="2070226" cy="1740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B1BE8119-E1B3-4DA1-9A39-BDDC62022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60" t="16088" r="12592" b="13264"/>
              <a:stretch/>
            </p:blipFill>
            <p:spPr>
              <a:xfrm>
                <a:off x="2362642" y="424218"/>
                <a:ext cx="2070228" cy="1246087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00C9B6D-C2CC-4842-8E2A-8F1581BB0FF4}"/>
                </a:ext>
              </a:extLst>
            </p:cNvPr>
            <p:cNvSpPr txBox="1"/>
            <p:nvPr/>
          </p:nvSpPr>
          <p:spPr>
            <a:xfrm>
              <a:off x="4432871" y="443641"/>
              <a:ext cx="3711040" cy="1401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sz="2800" spc="-8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effectLst>
                    <a:glow rad="63500">
                      <a:schemeClr val="bg1">
                        <a:alpha val="59000"/>
                      </a:schemeClr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기온상승</a:t>
              </a:r>
              <a:endParaRPr lang="en-US" altLang="ko-KR" sz="28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dk1"/>
                </a:solidFill>
                <a:effectLst>
                  <a:glow rad="63500">
                    <a:schemeClr val="bg1">
                      <a:alpha val="59000"/>
                    </a:schemeClr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8168030-DB32-4365-99F5-DA3305C8222B}"/>
              </a:ext>
            </a:extLst>
          </p:cNvPr>
          <p:cNvGrpSpPr/>
          <p:nvPr/>
        </p:nvGrpSpPr>
        <p:grpSpPr>
          <a:xfrm>
            <a:off x="3791598" y="2726419"/>
            <a:ext cx="2923879" cy="816957"/>
            <a:chOff x="2362642" y="123404"/>
            <a:chExt cx="5781269" cy="17403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EC3EE7B1-AA7F-4DBF-AC98-1A1882BFD9FD}"/>
                </a:ext>
              </a:extLst>
            </p:cNvPr>
            <p:cNvGrpSpPr/>
            <p:nvPr/>
          </p:nvGrpSpPr>
          <p:grpSpPr>
            <a:xfrm>
              <a:off x="2362642" y="123404"/>
              <a:ext cx="2070230" cy="1740354"/>
              <a:chOff x="2362642" y="123404"/>
              <a:chExt cx="2070230" cy="174035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354CF056-E31D-42FD-9B5E-4AB1C415CD72}"/>
                  </a:ext>
                </a:extLst>
              </p:cNvPr>
              <p:cNvSpPr/>
              <p:nvPr/>
            </p:nvSpPr>
            <p:spPr>
              <a:xfrm>
                <a:off x="2362646" y="123404"/>
                <a:ext cx="2070226" cy="1740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03111F67-C66D-4957-A5C9-F06B16A9C9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45" b="14145"/>
              <a:stretch/>
            </p:blipFill>
            <p:spPr>
              <a:xfrm>
                <a:off x="2362642" y="123406"/>
                <a:ext cx="2070228" cy="1734889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F03831E-4621-492E-BFE4-49ED35A656F2}"/>
                </a:ext>
              </a:extLst>
            </p:cNvPr>
            <p:cNvSpPr txBox="1"/>
            <p:nvPr/>
          </p:nvSpPr>
          <p:spPr>
            <a:xfrm>
              <a:off x="4432871" y="443641"/>
              <a:ext cx="3711040" cy="1401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sz="2800" spc="-8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effectLst>
                    <a:glow rad="63500">
                      <a:schemeClr val="bg1">
                        <a:alpha val="59000"/>
                      </a:schemeClr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생물멸종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1535314-68F3-48ED-A7AD-433D1EEE1664}"/>
              </a:ext>
            </a:extLst>
          </p:cNvPr>
          <p:cNvGrpSpPr/>
          <p:nvPr/>
        </p:nvGrpSpPr>
        <p:grpSpPr>
          <a:xfrm>
            <a:off x="3791598" y="3659571"/>
            <a:ext cx="3602663" cy="829401"/>
            <a:chOff x="2362642" y="123404"/>
            <a:chExt cx="7123402" cy="174035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CD35531B-4634-47F5-9256-4EE61841D587}"/>
                </a:ext>
              </a:extLst>
            </p:cNvPr>
            <p:cNvGrpSpPr/>
            <p:nvPr/>
          </p:nvGrpSpPr>
          <p:grpSpPr>
            <a:xfrm>
              <a:off x="2362642" y="123404"/>
              <a:ext cx="2070230" cy="1740354"/>
              <a:chOff x="2362642" y="123404"/>
              <a:chExt cx="2070230" cy="174035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42506BC7-8F4F-4B95-A6B8-7FF11D0553DF}"/>
                  </a:ext>
                </a:extLst>
              </p:cNvPr>
              <p:cNvSpPr/>
              <p:nvPr/>
            </p:nvSpPr>
            <p:spPr>
              <a:xfrm>
                <a:off x="2362646" y="123404"/>
                <a:ext cx="2070226" cy="1740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3CA891B6-4692-438D-91CA-536ED4CFFD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13" r="13913"/>
              <a:stretch/>
            </p:blipFill>
            <p:spPr>
              <a:xfrm>
                <a:off x="2362642" y="123406"/>
                <a:ext cx="2070228" cy="1734889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D8003ECC-8059-49CA-915D-CABFD24DA1BA}"/>
                </a:ext>
              </a:extLst>
            </p:cNvPr>
            <p:cNvSpPr txBox="1"/>
            <p:nvPr/>
          </p:nvSpPr>
          <p:spPr>
            <a:xfrm>
              <a:off x="4432869" y="443641"/>
              <a:ext cx="5053175" cy="1401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sz="28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effectLst>
                    <a:glow rad="63500">
                      <a:schemeClr val="bg1">
                        <a:alpha val="59000"/>
                      </a:schemeClr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미세플라스틱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02F60CB-9FEF-43BD-AE3A-2CEC9B1261BC}"/>
              </a:ext>
            </a:extLst>
          </p:cNvPr>
          <p:cNvGrpSpPr/>
          <p:nvPr/>
        </p:nvGrpSpPr>
        <p:grpSpPr>
          <a:xfrm>
            <a:off x="3791598" y="4589059"/>
            <a:ext cx="3602663" cy="831437"/>
            <a:chOff x="2362642" y="123404"/>
            <a:chExt cx="7123402" cy="174035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36B68B57-ECD8-4120-8318-415FE1928C95}"/>
                </a:ext>
              </a:extLst>
            </p:cNvPr>
            <p:cNvGrpSpPr/>
            <p:nvPr/>
          </p:nvGrpSpPr>
          <p:grpSpPr>
            <a:xfrm>
              <a:off x="2362642" y="123404"/>
              <a:ext cx="2070230" cy="1740354"/>
              <a:chOff x="2362642" y="123404"/>
              <a:chExt cx="2070230" cy="174035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id="{BB8DF0A3-F734-43FC-9A2C-5E061EA0EB53}"/>
                  </a:ext>
                </a:extLst>
              </p:cNvPr>
              <p:cNvSpPr/>
              <p:nvPr/>
            </p:nvSpPr>
            <p:spPr>
              <a:xfrm>
                <a:off x="2362646" y="123404"/>
                <a:ext cx="2070226" cy="1740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xmlns="" id="{B428F82F-826E-4EF7-8B04-1FCBBF5D0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94" r="14394"/>
              <a:stretch/>
            </p:blipFill>
            <p:spPr>
              <a:xfrm>
                <a:off x="2362642" y="123406"/>
                <a:ext cx="2070228" cy="1734889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1E6D5781-A427-4369-AB6E-2DF957D34BC2}"/>
                </a:ext>
              </a:extLst>
            </p:cNvPr>
            <p:cNvSpPr txBox="1"/>
            <p:nvPr/>
          </p:nvSpPr>
          <p:spPr>
            <a:xfrm>
              <a:off x="4432869" y="443641"/>
              <a:ext cx="5053175" cy="1401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60000"/>
                </a:lnSpc>
              </a:pPr>
              <a:r>
                <a:rPr lang="ko-KR" altLang="en-US" sz="28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dk1"/>
                  </a:solidFill>
                  <a:effectLst>
                    <a:glow rad="63500">
                      <a:schemeClr val="bg1">
                        <a:alpha val="59000"/>
                      </a:schemeClr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폭  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6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566C2FC-6B09-4354-986C-74810F65539E}"/>
              </a:ext>
            </a:extLst>
          </p:cNvPr>
          <p:cNvGrpSpPr/>
          <p:nvPr/>
        </p:nvGrpSpPr>
        <p:grpSpPr>
          <a:xfrm>
            <a:off x="438913" y="1388174"/>
            <a:ext cx="8266174" cy="4799200"/>
            <a:chOff x="438913" y="1500887"/>
            <a:chExt cx="8266174" cy="47992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xmlns="" id="{DA00E437-A6DD-4CB5-B504-DE768AFB70EA}"/>
                </a:ext>
              </a:extLst>
            </p:cNvPr>
            <p:cNvSpPr/>
            <p:nvPr/>
          </p:nvSpPr>
          <p:spPr>
            <a:xfrm>
              <a:off x="438913" y="1500887"/>
              <a:ext cx="8266174" cy="4799200"/>
            </a:xfrm>
            <a:prstGeom prst="roundRect">
              <a:avLst>
                <a:gd name="adj" fmla="val 481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xmlns="" id="{88E52808-33FB-45FB-A1E4-6202343C94F1}"/>
                </a:ext>
              </a:extLst>
            </p:cNvPr>
            <p:cNvSpPr txBox="1">
              <a:spLocks/>
            </p:cNvSpPr>
            <p:nvPr/>
          </p:nvSpPr>
          <p:spPr>
            <a:xfrm>
              <a:off x="604647" y="1674752"/>
              <a:ext cx="7908417" cy="45706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 fontAlgn="base">
                <a:lnSpc>
                  <a:spcPct val="150000"/>
                </a:lnSpc>
                <a:spcBef>
                  <a:spcPts val="0"/>
                </a:spcBef>
                <a:spcAft>
                  <a:spcPts val="4800"/>
                </a:spcAft>
                <a:buClr>
                  <a:srgbClr val="6D6FC1"/>
                </a:buClr>
                <a:buFont typeface="Wingdings" panose="05000000000000000000" pitchFamily="2" charset="2"/>
                <a:buChar char="l"/>
              </a:pPr>
              <a:r>
                <a: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내가 고른 직업은 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_________</a:t>
              </a:r>
              <a:r>
                <a: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입니다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 marL="285750" indent="-285750" algn="l" fontAlgn="base">
                <a:lnSpc>
                  <a:spcPct val="150000"/>
                </a:lnSpc>
                <a:spcBef>
                  <a:spcPts val="0"/>
                </a:spcBef>
                <a:spcAft>
                  <a:spcPts val="4800"/>
                </a:spcAft>
                <a:buClr>
                  <a:srgbClr val="6D6FC1"/>
                </a:buClr>
                <a:buFont typeface="Wingdings" panose="05000000000000000000" pitchFamily="2" charset="2"/>
                <a:buChar char="l"/>
              </a:pP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_________</a:t>
              </a:r>
              <a:r>
                <a: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라는 직업에 연관이 있는 기후위기 카드는 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______________, _______________, ________________, ___________, ____________ </a:t>
              </a:r>
              <a:r>
                <a: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등입니다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 marL="285750" indent="-285750" algn="l" fontAlgn="base">
                <a:lnSpc>
                  <a:spcPct val="150000"/>
                </a:lnSpc>
                <a:spcBef>
                  <a:spcPts val="0"/>
                </a:spcBef>
                <a:spcAft>
                  <a:spcPts val="4800"/>
                </a:spcAft>
                <a:buClr>
                  <a:srgbClr val="6D6FC1"/>
                </a:buClr>
                <a:buFont typeface="Wingdings" panose="05000000000000000000" pitchFamily="2" charset="2"/>
                <a:buChar char="l"/>
              </a:pPr>
              <a:r>
                <a: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중에서 가장 영향이 클 것으로 예상되는 것은 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______________</a:t>
              </a:r>
              <a:r>
                <a: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입니다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 marL="285750" indent="-285750" algn="l" fontAlgn="base">
                <a:lnSpc>
                  <a:spcPct val="150000"/>
                </a:lnSpc>
                <a:spcBef>
                  <a:spcPts val="0"/>
                </a:spcBef>
                <a:spcAft>
                  <a:spcPts val="4800"/>
                </a:spcAft>
                <a:buClr>
                  <a:srgbClr val="6D6FC1"/>
                </a:buClr>
                <a:buFont typeface="Wingdings" panose="05000000000000000000" pitchFamily="2" charset="2"/>
                <a:buChar char="l"/>
              </a:pPr>
              <a:r>
                <a: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이유는 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_______________________________________________________  </a:t>
              </a:r>
              <a:r>
                <a:rPr lang="ko-KR" altLang="en-US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이기 때문입니다</a:t>
              </a:r>
              <a:r>
                <a: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endPara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19223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2658</TotalTime>
  <Words>237</Words>
  <Application>Microsoft Office PowerPoint</Application>
  <PresentationFormat>화면 슬라이드 쇼(4:3)</PresentationFormat>
  <Paragraphs>109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Calibri Light</vt:lpstr>
      <vt:lpstr>나눔스퀘어 Bold</vt:lpstr>
      <vt:lpstr>Arial</vt:lpstr>
      <vt:lpstr>Wingdings</vt:lpstr>
      <vt:lpstr>맑은 고딕</vt:lpstr>
      <vt:lpstr>KoPub돋움체 Medium</vt:lpstr>
      <vt:lpstr>Calibri</vt:lpstr>
      <vt:lpstr>나눔스퀘어 ExtraBold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440</cp:revision>
  <dcterms:created xsi:type="dcterms:W3CDTF">2020-10-16T02:52:24Z</dcterms:created>
  <dcterms:modified xsi:type="dcterms:W3CDTF">2021-03-31T07:40:38Z</dcterms:modified>
</cp:coreProperties>
</file>